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5" r:id="rId5"/>
    <p:sldId id="259" r:id="rId6"/>
    <p:sldId id="264" r:id="rId7"/>
    <p:sldId id="285" r:id="rId8"/>
    <p:sldId id="286" r:id="rId9"/>
    <p:sldId id="276" r:id="rId10"/>
    <p:sldId id="277" r:id="rId11"/>
    <p:sldId id="279" r:id="rId12"/>
    <p:sldId id="278" r:id="rId13"/>
    <p:sldId id="281" r:id="rId14"/>
    <p:sldId id="284" r:id="rId15"/>
    <p:sldId id="271" r:id="rId16"/>
  </p:sldIdLst>
  <p:sldSz cx="12192000" cy="6858000"/>
  <p:notesSz cx="6858000" cy="91440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BYPJJxCIQ12M1v33x/uzIxIDz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1162" autoAdjust="0"/>
  </p:normalViewPr>
  <p:slideViewPr>
    <p:cSldViewPr snapToGrid="0">
      <p:cViewPr varScale="1">
        <p:scale>
          <a:sx n="101" d="100"/>
          <a:sy n="101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3B24DB18-2DBC-7EE1-E3AB-27FF9120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>
            <a:extLst>
              <a:ext uri="{FF2B5EF4-FFF2-40B4-BE49-F238E27FC236}">
                <a16:creationId xmlns:a16="http://schemas.microsoft.com/office/drawing/2014/main" id="{49F68492-1515-E249-8FB9-0207CA125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32 </a:t>
            </a:r>
            <a:r>
              <a:rPr lang="fr-FR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outliers</a:t>
            </a:r>
            <a:r>
              <a:rPr lang="fr-FR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sur le chiffre d’affaires :</a:t>
            </a:r>
          </a:p>
          <a:p>
            <a:r>
              <a:rPr lang="fr-FR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	comparaison avec les prix réels</a:t>
            </a:r>
          </a:p>
          <a:p>
            <a:endParaRPr lang="fr-FR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12:notes">
            <a:extLst>
              <a:ext uri="{FF2B5EF4-FFF2-40B4-BE49-F238E27FC236}">
                <a16:creationId xmlns:a16="http://schemas.microsoft.com/office/drawing/2014/main" id="{2FA6D44B-A2F2-1F43-C7D3-4B1F8672C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541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E22F475D-D0FC-0892-D65E-800F2833B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>
            <a:extLst>
              <a:ext uri="{FF2B5EF4-FFF2-40B4-BE49-F238E27FC236}">
                <a16:creationId xmlns:a16="http://schemas.microsoft.com/office/drawing/2014/main" id="{78AA55EF-03B7-43A2-B34A-C4CCA1529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>
            <a:extLst>
              <a:ext uri="{FF2B5EF4-FFF2-40B4-BE49-F238E27FC236}">
                <a16:creationId xmlns:a16="http://schemas.microsoft.com/office/drawing/2014/main" id="{64C49E4E-618E-88F6-F104-00A5F0C681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63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anoramique avec légende">
  <p:cSld name="Image panoramique avec légen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de nom">
  <p:cSld name="Carte de n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0"/>
          <p:cNvSpPr txBox="1">
            <a:spLocks noGrp="1"/>
          </p:cNvSpPr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/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"/>
          <p:cNvSpPr/>
          <p:nvPr/>
        </p:nvSpPr>
        <p:spPr>
          <a:xfrm rot="-5400000">
            <a:off x="-650724" y="650724"/>
            <a:ext cx="6858000" cy="5556552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 dirty="0"/>
              <a:t>Damien Ribreau</a:t>
            </a:r>
            <a:endParaRPr sz="2800" dirty="0"/>
          </a:p>
          <a:p>
            <a:pPr marL="0" lvl="0" indent="0" algn="ctr" rtl="0">
              <a:spcBef>
                <a:spcPts val="116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23" name="Google Shape;123;p1"/>
          <p:cNvSpPr txBox="1">
            <a:spLocks noGrp="1"/>
          </p:cNvSpPr>
          <p:nvPr>
            <p:ph type="ctrTitle"/>
          </p:nvPr>
        </p:nvSpPr>
        <p:spPr>
          <a:xfrm>
            <a:off x="5134708" y="122751"/>
            <a:ext cx="6850965" cy="330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sz="4400" dirty="0"/>
              <a:t>Analysez les ventes d’une librairie</a:t>
            </a:r>
            <a:endParaRPr dirty="0"/>
          </a:p>
        </p:txBody>
      </p:sp>
      <p:pic>
        <p:nvPicPr>
          <p:cNvPr id="4" name="Image 3" descr="Une image contenant meubles, table, chaise, plante d’intérieur&#10;&#10;Description générée automatiquement">
            <a:extLst>
              <a:ext uri="{FF2B5EF4-FFF2-40B4-BE49-F238E27FC236}">
                <a16:creationId xmlns:a16="http://schemas.microsoft.com/office/drawing/2014/main" id="{6A100327-3785-6C84-986B-4C0B16B14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" r="-1"/>
          <a:stretch/>
        </p:blipFill>
        <p:spPr>
          <a:xfrm>
            <a:off x="5721612" y="3077293"/>
            <a:ext cx="6264061" cy="320781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F518F0-9230-E869-D604-8C439B644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85D1A-3F4E-9B24-250F-2B0AF20EF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Mathématiquement corrélée</a:t>
            </a:r>
          </a:p>
        </p:txBody>
      </p:sp>
      <p:pic>
        <p:nvPicPr>
          <p:cNvPr id="5" name="Image 4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3C28F04D-3E93-271F-C62D-F20C7339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06" y="2251620"/>
            <a:ext cx="8205787" cy="438254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A8F255-E5F4-A3CF-56A0-262B7DB83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3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85D1A-3F4E-9B24-250F-2B0AF20EF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Cibler les 20-30 ans</a:t>
            </a:r>
          </a:p>
        </p:txBody>
      </p:sp>
      <p:pic>
        <p:nvPicPr>
          <p:cNvPr id="5" name="Image 4" descr="Une image contenant texte, ligne, capture d’écran, Tracé&#10;&#10;Description générée automatiquement">
            <a:extLst>
              <a:ext uri="{FF2B5EF4-FFF2-40B4-BE49-F238E27FC236}">
                <a16:creationId xmlns:a16="http://schemas.microsoft.com/office/drawing/2014/main" id="{9A4CF21D-3682-FB01-8625-79F320A0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56" y="2257251"/>
            <a:ext cx="8320087" cy="444358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EFB8CB-02B6-A3E6-807E-F5A393E569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43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85D1A-3F4E-9B24-250F-2B0AF20E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382000" cy="970450"/>
          </a:xfrm>
        </p:spPr>
        <p:txBody>
          <a:bodyPr/>
          <a:lstStyle/>
          <a:p>
            <a:r>
              <a:rPr lang="fr-FR" dirty="0"/>
              <a:t>Les 40-50 ans sont les clients les plus réguliers</a:t>
            </a:r>
          </a:p>
        </p:txBody>
      </p:sp>
      <p:pic>
        <p:nvPicPr>
          <p:cNvPr id="5" name="Image 4" descr="Une image contenant texte, ligne, Tracé, capture d’écran&#10;&#10;Description générée automatiquement">
            <a:extLst>
              <a:ext uri="{FF2B5EF4-FFF2-40B4-BE49-F238E27FC236}">
                <a16:creationId xmlns:a16="http://schemas.microsoft.com/office/drawing/2014/main" id="{202F641A-DA8F-5616-D36D-30A7E012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240691"/>
            <a:ext cx="8386762" cy="447919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837DDC-DE0F-9590-5493-02C58E3157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3BFF2BD-51DA-0BA2-8859-5DA304291EFE}"/>
              </a:ext>
            </a:extLst>
          </p:cNvPr>
          <p:cNvSpPr txBox="1"/>
          <p:nvPr/>
        </p:nvSpPr>
        <p:spPr>
          <a:xfrm>
            <a:off x="9153525" y="4003235"/>
            <a:ext cx="2762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3 Parties :</a:t>
            </a:r>
          </a:p>
          <a:p>
            <a:pPr lvl="3"/>
            <a:r>
              <a:rPr lang="fr-FR" sz="1600" dirty="0">
                <a:solidFill>
                  <a:schemeClr val="bg1"/>
                </a:solidFill>
              </a:rPr>
              <a:t>20-32ans</a:t>
            </a:r>
          </a:p>
          <a:p>
            <a:pPr lvl="3"/>
            <a:r>
              <a:rPr lang="fr-FR" sz="1600" dirty="0">
                <a:solidFill>
                  <a:schemeClr val="bg1"/>
                </a:solidFill>
              </a:rPr>
              <a:t>33-52ans</a:t>
            </a:r>
          </a:p>
          <a:p>
            <a:pPr lvl="3"/>
            <a:r>
              <a:rPr lang="fr-FR" sz="1600" dirty="0">
                <a:solidFill>
                  <a:schemeClr val="bg1"/>
                </a:solidFill>
              </a:rPr>
              <a:t>53ans+</a:t>
            </a:r>
          </a:p>
        </p:txBody>
      </p:sp>
    </p:spTree>
    <p:extLst>
      <p:ext uri="{BB962C8B-B14F-4D97-AF65-F5344CB8AC3E}">
        <p14:creationId xmlns:p14="http://schemas.microsoft.com/office/powerpoint/2010/main" val="234534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85D1A-3F4E-9B24-250F-2B0AF20EF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40-50 ans dans le top des achats</a:t>
            </a:r>
          </a:p>
        </p:txBody>
      </p:sp>
      <p:pic>
        <p:nvPicPr>
          <p:cNvPr id="5" name="Image 4" descr="Une image contenant texte, ligne, Tracé, capture d’écran&#10;&#10;Description générée automatiquement">
            <a:extLst>
              <a:ext uri="{FF2B5EF4-FFF2-40B4-BE49-F238E27FC236}">
                <a16:creationId xmlns:a16="http://schemas.microsoft.com/office/drawing/2014/main" id="{604A91AA-4272-7365-BB5F-BB65C51D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1" y="2278381"/>
            <a:ext cx="8258175" cy="441052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8481EA-2E49-2EB5-F27E-EF6E4338F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D568775-04E3-7577-3CF0-483F7F07792C}"/>
              </a:ext>
            </a:extLst>
          </p:cNvPr>
          <p:cNvSpPr txBox="1"/>
          <p:nvPr/>
        </p:nvSpPr>
        <p:spPr>
          <a:xfrm>
            <a:off x="4975225" y="4105275"/>
            <a:ext cx="27305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600" dirty="0"/>
              <a:t>45</a:t>
            </a:r>
            <a:endParaRPr lang="fr-FR" sz="105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D66D6D5-F8DE-1B90-6113-9EC07197558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070475" y="4289941"/>
            <a:ext cx="41275" cy="14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6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85D1A-3F4E-9B24-250F-2B0AF20E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77200" cy="970450"/>
          </a:xfrm>
        </p:spPr>
        <p:txBody>
          <a:bodyPr/>
          <a:lstStyle/>
          <a:p>
            <a:r>
              <a:rPr lang="fr-FR" dirty="0"/>
              <a:t>La catégorie 0 confirme sa place dans le top des ventes</a:t>
            </a:r>
          </a:p>
        </p:txBody>
      </p:sp>
      <p:pic>
        <p:nvPicPr>
          <p:cNvPr id="4" name="Image 3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2635E701-A956-B7F7-F9A3-FE8259F0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2257143"/>
            <a:ext cx="8462962" cy="451989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5D0888-3A05-6A7F-5443-720C0D440F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478E56-CE2C-8940-2E0F-4342088B07F5}"/>
              </a:ext>
            </a:extLst>
          </p:cNvPr>
          <p:cNvSpPr txBox="1"/>
          <p:nvPr/>
        </p:nvSpPr>
        <p:spPr>
          <a:xfrm>
            <a:off x="9191625" y="3501426"/>
            <a:ext cx="25488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Vente catégorie 0 :</a:t>
            </a:r>
          </a:p>
          <a:p>
            <a:r>
              <a:rPr lang="fr-FR" dirty="0">
                <a:solidFill>
                  <a:schemeClr val="bg1"/>
                </a:solidFill>
              </a:rPr>
              <a:t>A tous les âges</a:t>
            </a:r>
          </a:p>
          <a:p>
            <a:r>
              <a:rPr lang="fr-FR" dirty="0">
                <a:solidFill>
                  <a:schemeClr val="bg1"/>
                </a:solidFill>
              </a:rPr>
              <a:t>Entre 33-52ans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Vente catégorie 1 :</a:t>
            </a:r>
          </a:p>
          <a:p>
            <a:r>
              <a:rPr lang="fr-FR" dirty="0">
                <a:solidFill>
                  <a:schemeClr val="bg1"/>
                </a:solidFill>
              </a:rPr>
              <a:t>A tous les âges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Ventes catégorie 2 :</a:t>
            </a:r>
          </a:p>
          <a:p>
            <a:r>
              <a:rPr lang="fr-FR" dirty="0">
                <a:solidFill>
                  <a:schemeClr val="bg1"/>
                </a:solidFill>
              </a:rPr>
              <a:t>20-32ans et 56ans</a:t>
            </a:r>
          </a:p>
        </p:txBody>
      </p:sp>
    </p:spTree>
    <p:extLst>
      <p:ext uri="{BB962C8B-B14F-4D97-AF65-F5344CB8AC3E}">
        <p14:creationId xmlns:p14="http://schemas.microsoft.com/office/powerpoint/2010/main" val="202034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/>
              <a:t>Conclusion</a:t>
            </a:r>
            <a:endParaRPr/>
          </a:p>
        </p:txBody>
      </p:sp>
      <p:pic>
        <p:nvPicPr>
          <p:cNvPr id="3" name="Image 2" descr="Une image contenant meubles, livre, Rayonnage, bibliothèque&#10;&#10;Description générée automatiquement">
            <a:extLst>
              <a:ext uri="{FF2B5EF4-FFF2-40B4-BE49-F238E27FC236}">
                <a16:creationId xmlns:a16="http://schemas.microsoft.com/office/drawing/2014/main" id="{4758E788-23B8-5F9D-32FE-5E5419E20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91" y="2276474"/>
            <a:ext cx="7642818" cy="4333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Contexte</a:t>
            </a:r>
            <a:endParaRPr sz="3200" dirty="0"/>
          </a:p>
        </p:txBody>
      </p:sp>
      <p:sp>
        <p:nvSpPr>
          <p:cNvPr id="131" name="Google Shape;131;p2"/>
          <p:cNvSpPr txBox="1">
            <a:spLocks noGrp="1"/>
          </p:cNvSpPr>
          <p:nvPr>
            <p:ph type="body" idx="1"/>
          </p:nvPr>
        </p:nvSpPr>
        <p:spPr>
          <a:xfrm>
            <a:off x="187344" y="2624328"/>
            <a:ext cx="10554574" cy="14514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Analyser les ventes d’une librairie.</a:t>
            </a:r>
          </a:p>
        </p:txBody>
      </p:sp>
      <p:pic>
        <p:nvPicPr>
          <p:cNvPr id="2050" name="Picture 2" descr="Le mémoire : questionnements. | art, langage, apprentissage">
            <a:extLst>
              <a:ext uri="{FF2B5EF4-FFF2-40B4-BE49-F238E27FC236}">
                <a16:creationId xmlns:a16="http://schemas.microsoft.com/office/drawing/2014/main" id="{FAB0959B-8CE0-D1C1-526B-5A41A29B1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671" y="3720502"/>
            <a:ext cx="2962656" cy="296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F62243-5C50-15C5-E08C-417F81EFD0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Décomposition d’un  problème complexe en plusieurs problèmes simples</a:t>
            </a:r>
            <a:endParaRPr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35EC3F0-6264-7203-602E-E32F6FF4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70" y="2675872"/>
            <a:ext cx="8291059" cy="34323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52594C-C82F-EB73-D9D5-252C43626E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558AA970-5CD7-8309-1F31-94B7079DA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>
            <a:extLst>
              <a:ext uri="{FF2B5EF4-FFF2-40B4-BE49-F238E27FC236}">
                <a16:creationId xmlns:a16="http://schemas.microsoft.com/office/drawing/2014/main" id="{78E1A17D-353D-B823-17EF-F4EFB72F6B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994904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dirty="0"/>
              <a:t>CA stable</a:t>
            </a:r>
            <a:endParaRPr dirty="0"/>
          </a:p>
        </p:txBody>
      </p:sp>
      <p:pic>
        <p:nvPicPr>
          <p:cNvPr id="3" name="Image 2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B2C453F3-3152-05A0-1782-E780CB47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79" y="2606148"/>
            <a:ext cx="5915527" cy="3085184"/>
          </a:xfrm>
          <a:prstGeom prst="rect">
            <a:avLst/>
          </a:prstGeom>
        </p:spPr>
      </p:pic>
      <p:pic>
        <p:nvPicPr>
          <p:cNvPr id="2" name="Image 1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A907A2B-0CE6-EB05-7C90-C93908D8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4" y="2606148"/>
            <a:ext cx="5776640" cy="308518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49E0E3-537E-0D47-ED6C-E0200A083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31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912608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CA proche de 5M€</a:t>
            </a:r>
            <a:endParaRPr sz="3200" dirty="0"/>
          </a:p>
        </p:txBody>
      </p:sp>
      <p:pic>
        <p:nvPicPr>
          <p:cNvPr id="3" name="Image 2" descr="Une image contenant capture d’écran, texte, diagramme, Caractère coloré&#10;&#10;Description générée automatiquement">
            <a:extLst>
              <a:ext uri="{FF2B5EF4-FFF2-40B4-BE49-F238E27FC236}">
                <a16:creationId xmlns:a16="http://schemas.microsoft.com/office/drawing/2014/main" id="{942C4AB8-6B9B-A9F9-D289-BA06B62A7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983" y="2237363"/>
            <a:ext cx="8178033" cy="436771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8A7E63-08CF-3AF9-BAB7-11177632D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dirty="0"/>
              <a:t>Environ 400k vente pour la catégorie 0</a:t>
            </a:r>
            <a:endParaRPr dirty="0"/>
          </a:p>
        </p:txBody>
      </p:sp>
      <p:pic>
        <p:nvPicPr>
          <p:cNvPr id="3" name="Image 2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0462CB80-3093-6C32-E660-68EA5F62D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82" y="2328315"/>
            <a:ext cx="7880236" cy="420867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3C071F-62CA-C4C1-3AA0-BD0839860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CEF693-D7B7-3AAA-156B-C7E98E0F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 de lien entre le top vente et le top CA</a:t>
            </a:r>
          </a:p>
        </p:txBody>
      </p:sp>
      <p:pic>
        <p:nvPicPr>
          <p:cNvPr id="5" name="Image 4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C80BD6F2-96D3-FCFC-A45F-67841B94A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4" y="2828926"/>
            <a:ext cx="5831856" cy="3114674"/>
          </a:xfrm>
          <a:prstGeom prst="rect">
            <a:avLst/>
          </a:prstGeom>
        </p:spPr>
      </p:pic>
      <p:pic>
        <p:nvPicPr>
          <p:cNvPr id="7" name="Image 6" descr="Une image contenant texte, capture d’écran, Rectangle, Bleu électrique&#10;&#10;Description générée automatiquement">
            <a:extLst>
              <a:ext uri="{FF2B5EF4-FFF2-40B4-BE49-F238E27FC236}">
                <a16:creationId xmlns:a16="http://schemas.microsoft.com/office/drawing/2014/main" id="{EE6B8C3A-1B46-01DA-E0EB-AFC197AE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10" y="2828926"/>
            <a:ext cx="5831856" cy="311467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77CF21-1322-6309-8B1B-FF7CD547DB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00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CEF693-D7B7-3AAA-156B-C7E98E0F6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1" y="447188"/>
            <a:ext cx="11427604" cy="970450"/>
          </a:xfrm>
        </p:spPr>
        <p:txBody>
          <a:bodyPr/>
          <a:lstStyle/>
          <a:p>
            <a:r>
              <a:rPr lang="fr-FR" dirty="0"/>
              <a:t>Une référence dans le flop vente et le flop CA</a:t>
            </a:r>
          </a:p>
        </p:txBody>
      </p:sp>
      <p:pic>
        <p:nvPicPr>
          <p:cNvPr id="4" name="Image 3" descr="Une image contenant texte, capture d’écran, Bleu électrique, Rectangle&#10;&#10;Description générée automatiquement">
            <a:extLst>
              <a:ext uri="{FF2B5EF4-FFF2-40B4-BE49-F238E27FC236}">
                <a16:creationId xmlns:a16="http://schemas.microsoft.com/office/drawing/2014/main" id="{63E08F47-3C55-C535-5A06-B138D26E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1775"/>
            <a:ext cx="5778356" cy="3086100"/>
          </a:xfrm>
          <a:prstGeom prst="rect">
            <a:avLst/>
          </a:prstGeom>
        </p:spPr>
      </p:pic>
      <p:pic>
        <p:nvPicPr>
          <p:cNvPr id="8" name="Image 7" descr="Une image contenant capture d’écran, texte, Rectangle, Bleu électrique&#10;&#10;Description générée automatiquement">
            <a:extLst>
              <a:ext uri="{FF2B5EF4-FFF2-40B4-BE49-F238E27FC236}">
                <a16:creationId xmlns:a16="http://schemas.microsoft.com/office/drawing/2014/main" id="{0A2CF490-CE0F-1FE8-836A-2A8B1838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98" y="2771775"/>
            <a:ext cx="5778356" cy="308610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6C7D7A-FB34-4D63-1169-C5F949EBD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8431A19-CA38-B39E-BBDC-2C568CF16E10}"/>
              </a:ext>
            </a:extLst>
          </p:cNvPr>
          <p:cNvSpPr/>
          <p:nvPr/>
        </p:nvSpPr>
        <p:spPr>
          <a:xfrm>
            <a:off x="4595812" y="5324473"/>
            <a:ext cx="452438" cy="22145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D318DF1-9E0A-6F24-919B-6400C2591BA4}"/>
              </a:ext>
            </a:extLst>
          </p:cNvPr>
          <p:cNvSpPr/>
          <p:nvPr/>
        </p:nvSpPr>
        <p:spPr>
          <a:xfrm>
            <a:off x="8978957" y="5324473"/>
            <a:ext cx="452438" cy="22145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763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60B8C490-052A-2F65-E0C2-A30FCB1F3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>
            <a:extLst>
              <a:ext uri="{FF2B5EF4-FFF2-40B4-BE49-F238E27FC236}">
                <a16:creationId xmlns:a16="http://schemas.microsoft.com/office/drawing/2014/main" id="{55FD3006-8C68-1BA0-39C4-3993FD3C4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802880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20% de la population pour 50% CA</a:t>
            </a:r>
            <a:endParaRPr sz="3200" dirty="0"/>
          </a:p>
        </p:txBody>
      </p:sp>
      <p:pic>
        <p:nvPicPr>
          <p:cNvPr id="3" name="Image 2" descr="Une image contenant ligne, texte, Tracé, diagramme&#10;&#10;Description générée automatiquement">
            <a:extLst>
              <a:ext uri="{FF2B5EF4-FFF2-40B4-BE49-F238E27FC236}">
                <a16:creationId xmlns:a16="http://schemas.microsoft.com/office/drawing/2014/main" id="{F076CAB0-A2ED-7377-E125-5075BC30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0" y="2786426"/>
            <a:ext cx="5717381" cy="3053535"/>
          </a:xfrm>
          <a:prstGeom prst="rect">
            <a:avLst/>
          </a:prstGeom>
        </p:spPr>
      </p:pic>
      <p:pic>
        <p:nvPicPr>
          <p:cNvPr id="4" name="Image 3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77252723-3C1C-2ADF-C53F-C7025054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40" y="2786425"/>
            <a:ext cx="5717381" cy="305353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B20022-4E02-B020-AAEF-AA726CD650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D5DB564-37B2-050D-0E85-6F1128B4E318}"/>
              </a:ext>
            </a:extLst>
          </p:cNvPr>
          <p:cNvCxnSpPr/>
          <p:nvPr/>
        </p:nvCxnSpPr>
        <p:spPr>
          <a:xfrm>
            <a:off x="4100513" y="4333875"/>
            <a:ext cx="0" cy="9477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767A6D4-E330-787B-B637-862416996FC5}"/>
              </a:ext>
            </a:extLst>
          </p:cNvPr>
          <p:cNvCxnSpPr>
            <a:cxnSpLocks/>
          </p:cNvCxnSpPr>
          <p:nvPr/>
        </p:nvCxnSpPr>
        <p:spPr>
          <a:xfrm flipH="1">
            <a:off x="714375" y="4333875"/>
            <a:ext cx="3386138" cy="66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941568"/>
      </p:ext>
    </p:extLst>
  </p:cSld>
  <p:clrMapOvr>
    <a:masterClrMapping/>
  </p:clrMapOvr>
</p:sld>
</file>

<file path=ppt/theme/theme1.xml><?xml version="1.0" encoding="utf-8"?>
<a:theme xmlns:a="http://schemas.openxmlformats.org/drawingml/2006/main" name="Entre guillemets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162</Words>
  <Application>Microsoft Office PowerPoint</Application>
  <PresentationFormat>Grand écran</PresentationFormat>
  <Paragraphs>48</Paragraphs>
  <Slides>15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Noto Sans Symbols</vt:lpstr>
      <vt:lpstr>Arial</vt:lpstr>
      <vt:lpstr>Century Gothic</vt:lpstr>
      <vt:lpstr>Calibri</vt:lpstr>
      <vt:lpstr>Entre guillemets</vt:lpstr>
      <vt:lpstr>Analysez les ventes d’une librairie</vt:lpstr>
      <vt:lpstr>Contexte</vt:lpstr>
      <vt:lpstr>Décomposition d’un  problème complexe en plusieurs problèmes simples</vt:lpstr>
      <vt:lpstr>CA stable</vt:lpstr>
      <vt:lpstr>CA proche de 5M€</vt:lpstr>
      <vt:lpstr>Environ 400k vente pour la catégorie 0</vt:lpstr>
      <vt:lpstr>Pas de lien entre le top vente et le top CA</vt:lpstr>
      <vt:lpstr>Une référence dans le flop vente et le flop CA</vt:lpstr>
      <vt:lpstr>20% de la population pour 50% CA</vt:lpstr>
      <vt:lpstr>Mathématiquement corrélée</vt:lpstr>
      <vt:lpstr>Cibler les 20-30 ans</vt:lpstr>
      <vt:lpstr>Les 40-50 ans sont les clients les plus réguliers</vt:lpstr>
      <vt:lpstr>Les 40-50 ans dans le top des achats</vt:lpstr>
      <vt:lpstr>La catégorie 0 confirme sa place dans le top des ventes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sur l’alimentation dans le monde</dc:title>
  <dc:creator>JeY jEy</dc:creator>
  <cp:lastModifiedBy>RIBREAU Damien</cp:lastModifiedBy>
  <cp:revision>80</cp:revision>
  <dcterms:created xsi:type="dcterms:W3CDTF">2023-03-17T20:58:30Z</dcterms:created>
  <dcterms:modified xsi:type="dcterms:W3CDTF">2024-09-16T15:25:08Z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